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ContentType="application/vnd.openxmlformats-officedocument.custom-properties+xml" PartName="/docProps/custom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5" Target="docProps/custom.xml" Type="http://schemas.openxmlformats.org/officeDocument/2006/relationships/custom-properties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57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맑은 고딕" panose="020B0503020000020004" pitchFamily="50" charset="-127"/>
      <p:regular r:id="rId8"/>
      <p:bold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HY중고딕" panose="02030600000101010101" pitchFamily="18" charset="-127"/>
      <p:regular r:id="rId1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1F3"/>
    <a:srgbClr val="F7F8F8"/>
    <a:srgbClr val="E8F5FB"/>
    <a:srgbClr val="0F4876"/>
    <a:srgbClr val="EFDCAC"/>
    <a:srgbClr val="26AAAC"/>
    <a:srgbClr val="07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56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24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1-22AE-4C5D-8BCD-44D8092945A0}" type="datetimeFigureOut">
              <a:rPr lang="ko-KR" altLang="en-US" smtClean="0"/>
              <a:pPr/>
              <a:t>2023-05-31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0B0-0085-412B-A390-4554B99587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29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1-22AE-4C5D-8BCD-44D8092945A0}" type="datetimeFigureOut">
              <a:rPr lang="ko-KR" altLang="en-US" smtClean="0"/>
              <a:pPr/>
              <a:t>2023-05-31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0B0-0085-412B-A390-4554B99587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8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1-22AE-4C5D-8BCD-44D8092945A0}" type="datetimeFigureOut">
              <a:rPr lang="ko-KR" altLang="en-US" smtClean="0"/>
              <a:pPr/>
              <a:t>2023-05-31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0B0-0085-412B-A390-4554B99587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51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1-22AE-4C5D-8BCD-44D8092945A0}" type="datetimeFigureOut">
              <a:rPr lang="ko-KR" altLang="en-US" smtClean="0"/>
              <a:pPr/>
              <a:t>2023-05-31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0B0-0085-412B-A390-4554B99587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06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1-22AE-4C5D-8BCD-44D8092945A0}" type="datetimeFigureOut">
              <a:rPr lang="ko-KR" altLang="en-US" smtClean="0"/>
              <a:pPr/>
              <a:t>2023-05-31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0B0-0085-412B-A390-4554B99587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75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1-22AE-4C5D-8BCD-44D8092945A0}" type="datetimeFigureOut">
              <a:rPr lang="ko-KR" altLang="en-US" smtClean="0"/>
              <a:pPr/>
              <a:t>2023-05-31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0B0-0085-412B-A390-4554B99587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01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1-22AE-4C5D-8BCD-44D8092945A0}" type="datetimeFigureOut">
              <a:rPr lang="ko-KR" altLang="en-US" smtClean="0"/>
              <a:pPr/>
              <a:t>2023-05-31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0B0-0085-412B-A390-4554B99587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10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1-22AE-4C5D-8BCD-44D8092945A0}" type="datetimeFigureOut">
              <a:rPr lang="ko-KR" altLang="en-US" smtClean="0"/>
              <a:pPr/>
              <a:t>2023-05-31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0B0-0085-412B-A390-4554B99587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42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1-22AE-4C5D-8BCD-44D8092945A0}" type="datetimeFigureOut">
              <a:rPr lang="ko-KR" altLang="en-US" smtClean="0"/>
              <a:pPr/>
              <a:t>2023-05-31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0B0-0085-412B-A390-4554B99587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47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1-22AE-4C5D-8BCD-44D8092945A0}" type="datetimeFigureOut">
              <a:rPr lang="ko-KR" altLang="en-US" smtClean="0"/>
              <a:pPr/>
              <a:t>2023-05-31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0B0-0085-412B-A390-4554B99587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57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1-22AE-4C5D-8BCD-44D8092945A0}" type="datetimeFigureOut">
              <a:rPr lang="ko-KR" altLang="en-US" smtClean="0"/>
              <a:pPr/>
              <a:t>2023-05-31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0B0-0085-412B-A390-4554B99587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16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1B31-22AE-4C5D-8BCD-44D8092945A0}" type="datetimeFigureOut">
              <a:rPr lang="ko-KR" altLang="en-US" smtClean="0"/>
              <a:pPr/>
              <a:t>2023-05-31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50B0-0085-412B-A390-4554B99587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00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한쪽 모서리가 둥근 사각형 16"/>
          <p:cNvSpPr/>
          <p:nvPr/>
        </p:nvSpPr>
        <p:spPr>
          <a:xfrm rot="10800000">
            <a:off x="595422" y="3751029"/>
            <a:ext cx="6262577" cy="4398827"/>
          </a:xfrm>
          <a:prstGeom prst="round1Rect">
            <a:avLst>
              <a:gd name="adj" fmla="val 270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중고딕" pitchFamily="18" charset="-127"/>
              <a:ea typeface="HY중고딕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11226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" y="7279830"/>
            <a:ext cx="7058967" cy="2976531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1852665" y="1507256"/>
            <a:ext cx="3459564" cy="36174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7375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rgbClr val="0F4876"/>
                </a:solidFill>
                <a:latin typeface="HY중고딕" pitchFamily="18" charset="-127"/>
                <a:ea typeface="HY중고딕" pitchFamily="18" charset="-127"/>
              </a:rPr>
              <a:t>재미있고 신기한 </a:t>
            </a:r>
            <a:r>
              <a:rPr lang="ko-KR" altLang="en-US" sz="1600" b="1" dirty="0" err="1">
                <a:solidFill>
                  <a:srgbClr val="0F4876"/>
                </a:solidFill>
                <a:latin typeface="HY중고딕" pitchFamily="18" charset="-127"/>
                <a:ea typeface="HY중고딕" pitchFamily="18" charset="-127"/>
              </a:rPr>
              <a:t>체험형</a:t>
            </a:r>
            <a:r>
              <a:rPr lang="ko-KR" altLang="en-US" sz="1600" b="1" dirty="0">
                <a:solidFill>
                  <a:srgbClr val="0F4876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600" b="1" dirty="0" err="1">
                <a:solidFill>
                  <a:srgbClr val="0F4876"/>
                </a:solidFill>
                <a:latin typeface="HY중고딕" pitchFamily="18" charset="-127"/>
                <a:ea typeface="HY중고딕" pitchFamily="18" charset="-127"/>
              </a:rPr>
              <a:t>과학수업</a:t>
            </a:r>
            <a:endParaRPr lang="ko-KR" altLang="en-US" sz="1600" b="1" dirty="0">
              <a:solidFill>
                <a:srgbClr val="0F4876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2" y="1914689"/>
            <a:ext cx="6571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800" b="1" spc="-300" dirty="0" smtClean="0">
                <a:solidFill>
                  <a:srgbClr val="0F4876"/>
                </a:solidFill>
                <a:latin typeface="HY중고딕" pitchFamily="18" charset="-127"/>
                <a:ea typeface="HY중고딕" pitchFamily="18" charset="-127"/>
              </a:rPr>
              <a:t>2023 </a:t>
            </a:r>
            <a:r>
              <a:rPr lang="ko-KR" altLang="en-US" sz="5800" b="1" spc="-300" dirty="0">
                <a:solidFill>
                  <a:srgbClr val="0F4876"/>
                </a:solidFill>
                <a:latin typeface="HY중고딕" pitchFamily="18" charset="-127"/>
                <a:ea typeface="HY중고딕" pitchFamily="18" charset="-127"/>
              </a:rPr>
              <a:t>생활과학교실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74033" y="2920717"/>
            <a:ext cx="370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26AAAC"/>
                </a:solidFill>
                <a:latin typeface="HY중고딕" pitchFamily="18" charset="-127"/>
                <a:ea typeface="HY중고딕" pitchFamily="18" charset="-127"/>
              </a:rPr>
              <a:t>수강생 모집 안내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144725" y="3479462"/>
            <a:ext cx="2582446" cy="49052"/>
          </a:xfrm>
          <a:prstGeom prst="roundRect">
            <a:avLst>
              <a:gd name="adj" fmla="val 50000"/>
            </a:avLst>
          </a:prstGeom>
          <a:solidFill>
            <a:srgbClr val="EFDCAC"/>
          </a:solidFill>
          <a:ln>
            <a:solidFill>
              <a:srgbClr val="EFD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HY중고딕" pitchFamily="18" charset="-127"/>
                <a:ea typeface="HY중고딕" pitchFamily="18" charset="-127"/>
              </a:rPr>
              <a:t>        </a:t>
            </a:r>
            <a:endParaRPr lang="ko-KR" altLang="en-US" dirty="0">
              <a:latin typeface="HY중고딕" pitchFamily="18" charset="-127"/>
              <a:ea typeface="HY중고딕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E7556E5-2DE1-48B4-A095-57E569B13028}"/>
              </a:ext>
            </a:extLst>
          </p:cNvPr>
          <p:cNvGrpSpPr/>
          <p:nvPr/>
        </p:nvGrpSpPr>
        <p:grpSpPr>
          <a:xfrm>
            <a:off x="930021" y="3964643"/>
            <a:ext cx="5775579" cy="3477875"/>
            <a:chOff x="957899" y="3964643"/>
            <a:chExt cx="5775579" cy="3477875"/>
          </a:xfrm>
        </p:grpSpPr>
        <p:sp>
          <p:nvSpPr>
            <p:cNvPr id="32" name="TextBox 31"/>
            <p:cNvSpPr txBox="1"/>
            <p:nvPr/>
          </p:nvSpPr>
          <p:spPr>
            <a:xfrm>
              <a:off x="2027773" y="3964643"/>
              <a:ext cx="4705705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2023</a:t>
              </a:r>
              <a:r>
                <a:rPr lang="ko-KR" altLang="en-US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년 </a:t>
              </a:r>
              <a:r>
                <a:rPr lang="en-US" altLang="ko-KR" sz="1200" dirty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7</a:t>
              </a:r>
              <a:r>
                <a:rPr lang="ko-KR" altLang="en-US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월 </a:t>
              </a:r>
              <a:r>
                <a:rPr lang="en-US" altLang="ko-KR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20</a:t>
              </a:r>
              <a:r>
                <a:rPr lang="ko-KR" altLang="en-US" sz="120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일 </a:t>
              </a:r>
              <a:r>
                <a:rPr lang="en-US" altLang="ko-KR" sz="1200" dirty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~ </a:t>
              </a:r>
              <a:r>
                <a:rPr lang="en-US" altLang="ko-KR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12</a:t>
              </a:r>
              <a:r>
                <a:rPr lang="ko-KR" altLang="en-US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월 </a:t>
              </a:r>
              <a:r>
                <a:rPr lang="en-US" altLang="ko-KR" sz="1200" dirty="0">
                  <a:latin typeface="HY중고딕" pitchFamily="18" charset="-127"/>
                  <a:ea typeface="HY중고딕" pitchFamily="18" charset="-127"/>
                </a:rPr>
                <a:t>(</a:t>
              </a:r>
              <a:r>
                <a:rPr lang="ko-KR" altLang="en-US" sz="1200" dirty="0">
                  <a:latin typeface="HY중고딕" pitchFamily="18" charset="-127"/>
                  <a:ea typeface="HY중고딕" pitchFamily="18" charset="-127"/>
                </a:rPr>
                <a:t>특별프로그램 포함 </a:t>
              </a:r>
              <a:r>
                <a:rPr lang="en-US" altLang="ko-KR" sz="1200" dirty="0">
                  <a:latin typeface="HY중고딕" pitchFamily="18" charset="-127"/>
                  <a:ea typeface="HY중고딕" pitchFamily="18" charset="-127"/>
                </a:rPr>
                <a:t>20</a:t>
              </a:r>
              <a:r>
                <a:rPr lang="ko-KR" altLang="en-US" sz="1200" dirty="0">
                  <a:latin typeface="HY중고딕" pitchFamily="18" charset="-127"/>
                  <a:ea typeface="HY중고딕" pitchFamily="18" charset="-127"/>
                </a:rPr>
                <a:t>회</a:t>
              </a:r>
              <a:r>
                <a:rPr lang="en-US" altLang="ko-KR" sz="1200" dirty="0">
                  <a:latin typeface="HY중고딕" pitchFamily="18" charset="-127"/>
                  <a:ea typeface="HY중고딕" pitchFamily="18" charset="-127"/>
                </a:rPr>
                <a:t>)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     ※ 1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년 수강생 중 전체 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80%(32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회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)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이상 출석 시 수료증 발급</a:t>
              </a:r>
            </a:p>
            <a:p>
              <a:pPr>
                <a:lnSpc>
                  <a:spcPts val="2200"/>
                </a:lnSpc>
              </a:pP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     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※ 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특별 과학 프로그램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, 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캠프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, </a:t>
              </a:r>
              <a:r>
                <a:rPr lang="ko-KR" altLang="en-US" sz="1000" dirty="0" err="1">
                  <a:latin typeface="HY중고딕" pitchFamily="18" charset="-127"/>
                  <a:ea typeface="HY중고딕" pitchFamily="18" charset="-127"/>
                </a:rPr>
                <a:t>과학이벤트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 등 참여 기회 제공 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2023. </a:t>
              </a:r>
              <a:r>
                <a:rPr lang="en-US" altLang="ko-KR" sz="1200" dirty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7</a:t>
              </a:r>
              <a:r>
                <a:rPr lang="en-US" altLang="ko-KR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. 20. (</a:t>
              </a:r>
              <a:r>
                <a:rPr lang="ko-KR" altLang="en-US" sz="1200" dirty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목</a:t>
              </a:r>
              <a:r>
                <a:rPr lang="en-US" altLang="ko-KR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)</a:t>
              </a:r>
              <a:r>
                <a:rPr lang="ko-KR" altLang="en-US" sz="1200" dirty="0">
                  <a:latin typeface="HY중고딕" pitchFamily="18" charset="-127"/>
                  <a:ea typeface="HY중고딕" pitchFamily="18" charset="-127"/>
                </a:rPr>
                <a:t>부터 </a:t>
              </a:r>
              <a:r>
                <a:rPr lang="ko-KR" altLang="en-US" sz="1200" dirty="0" smtClean="0">
                  <a:latin typeface="HY중고딕" pitchFamily="18" charset="-127"/>
                  <a:ea typeface="HY중고딕" pitchFamily="18" charset="-127"/>
                </a:rPr>
                <a:t>문화교실 </a:t>
              </a:r>
              <a:r>
                <a:rPr lang="en-US" altLang="ko-KR" sz="1200" dirty="0" smtClean="0">
                  <a:latin typeface="HY중고딕" pitchFamily="18" charset="-127"/>
                  <a:ea typeface="HY중고딕" pitchFamily="18" charset="-127"/>
                </a:rPr>
                <a:t>1</a:t>
              </a:r>
              <a:r>
                <a:rPr lang="ko-KR" altLang="en-US" sz="1200" dirty="0" smtClean="0">
                  <a:latin typeface="HY중고딕" pitchFamily="18" charset="-127"/>
                  <a:ea typeface="HY중고딕" pitchFamily="18" charset="-127"/>
                </a:rPr>
                <a:t>에 개강 </a:t>
              </a:r>
              <a:r>
                <a:rPr lang="en-US" altLang="ko-KR" sz="1200" dirty="0" smtClean="0">
                  <a:latin typeface="HY중고딕" pitchFamily="18" charset="-127"/>
                  <a:ea typeface="HY중고딕" pitchFamily="18" charset="-127"/>
                </a:rPr>
                <a:t>(16:00~17:30)</a:t>
              </a:r>
              <a:endParaRPr lang="ko-KR" altLang="en-US" sz="1200" dirty="0">
                <a:latin typeface="HY중고딕" pitchFamily="18" charset="-127"/>
                <a:ea typeface="HY중고딕" pitchFamily="18" charset="-127"/>
              </a:endParaRPr>
            </a:p>
            <a:p>
              <a:pPr>
                <a:lnSpc>
                  <a:spcPts val="2200"/>
                </a:lnSpc>
              </a:pPr>
              <a:r>
                <a:rPr lang="ko-KR" altLang="en-US" sz="1200" dirty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초등 </a:t>
              </a:r>
              <a:r>
                <a:rPr lang="en-US" altLang="ko-KR" sz="1200" dirty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4</a:t>
              </a:r>
              <a:r>
                <a:rPr lang="en-US" altLang="ko-KR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~6</a:t>
              </a:r>
              <a:r>
                <a:rPr lang="ko-KR" altLang="en-US" sz="1200" dirty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학년 </a:t>
              </a:r>
              <a:r>
                <a:rPr lang="en-US" altLang="ko-KR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20</a:t>
              </a:r>
              <a:r>
                <a:rPr lang="ko-KR" altLang="en-US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명</a:t>
              </a:r>
              <a:endParaRPr lang="ko-KR" altLang="en-US" sz="1200" dirty="0">
                <a:solidFill>
                  <a:srgbClr val="0F4876"/>
                </a:solidFill>
                <a:latin typeface="HY중고딕" pitchFamily="18" charset="-127"/>
                <a:ea typeface="HY중고딕" pitchFamily="18" charset="-127"/>
              </a:endParaRPr>
            </a:p>
            <a:p>
              <a:pPr>
                <a:lnSpc>
                  <a:spcPts val="2200"/>
                </a:lnSpc>
              </a:pP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     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※ </a:t>
              </a:r>
              <a:r>
                <a:rPr lang="ko-KR" altLang="en-US" sz="1000" dirty="0" smtClean="0">
                  <a:latin typeface="HY중고딕" pitchFamily="18" charset="-127"/>
                  <a:ea typeface="HY중고딕" pitchFamily="18" charset="-127"/>
                </a:rPr>
                <a:t>사정에 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따라 학년 </a:t>
              </a:r>
              <a:r>
                <a:rPr lang="ko-KR" altLang="en-US" sz="1000" dirty="0" smtClean="0">
                  <a:latin typeface="HY중고딕" pitchFamily="18" charset="-127"/>
                  <a:ea typeface="HY중고딕" pitchFamily="18" charset="-127"/>
                </a:rPr>
                <a:t>구성</a:t>
              </a:r>
              <a:r>
                <a:rPr lang="en-US" altLang="ko-KR" sz="1000" dirty="0" smtClean="0">
                  <a:latin typeface="HY중고딕" pitchFamily="18" charset="-127"/>
                  <a:ea typeface="HY중고딕" pitchFamily="18" charset="-127"/>
                </a:rPr>
                <a:t>, </a:t>
              </a:r>
              <a:r>
                <a:rPr lang="ko-KR" altLang="en-US" sz="1000" dirty="0" smtClean="0">
                  <a:latin typeface="HY중고딕" pitchFamily="18" charset="-127"/>
                  <a:ea typeface="HY중고딕" pitchFamily="18" charset="-127"/>
                </a:rPr>
                <a:t>인원을 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변경 할 수 있음</a:t>
              </a:r>
            </a:p>
            <a:p>
              <a:pPr>
                <a:lnSpc>
                  <a:spcPts val="2200"/>
                </a:lnSpc>
              </a:pPr>
              <a:r>
                <a:rPr lang="ko-KR" altLang="en-US" sz="1200" dirty="0" err="1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금샘도서관</a:t>
              </a:r>
              <a:r>
                <a:rPr lang="ko-KR" altLang="en-US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 온라인 수강신청에 신청</a:t>
              </a:r>
              <a:endParaRPr lang="ko-KR" altLang="en-US" sz="1200" dirty="0">
                <a:solidFill>
                  <a:srgbClr val="0F4876"/>
                </a:solidFill>
                <a:latin typeface="HY중고딕" pitchFamily="18" charset="-127"/>
                <a:ea typeface="HY중고딕" pitchFamily="18" charset="-127"/>
              </a:endParaRPr>
            </a:p>
            <a:p>
              <a:pPr>
                <a:lnSpc>
                  <a:spcPts val="2200"/>
                </a:lnSpc>
              </a:pPr>
              <a:r>
                <a:rPr lang="en-US" altLang="ko-KR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2023.6.7.(</a:t>
              </a:r>
              <a:r>
                <a:rPr lang="ko-KR" altLang="en-US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수</a:t>
              </a:r>
              <a:r>
                <a:rPr lang="en-US" altLang="ko-KR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) 11:00 ~ 6.30.(</a:t>
              </a:r>
              <a:r>
                <a:rPr lang="ko-KR" altLang="en-US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금</a:t>
              </a:r>
              <a:r>
                <a:rPr lang="en-US" altLang="ko-KR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)</a:t>
              </a:r>
              <a:endParaRPr lang="ko-KR" altLang="en-US" sz="1200" dirty="0" smtClean="0">
                <a:solidFill>
                  <a:srgbClr val="0F4876"/>
                </a:solidFill>
                <a:latin typeface="HY중고딕" pitchFamily="18" charset="-127"/>
                <a:ea typeface="HY중고딕" pitchFamily="18" charset="-127"/>
              </a:endParaRPr>
            </a:p>
            <a:p>
              <a:pPr>
                <a:lnSpc>
                  <a:spcPts val="2200"/>
                </a:lnSpc>
              </a:pPr>
              <a:r>
                <a:rPr lang="en-US" altLang="ko-KR" sz="1200" dirty="0" smtClean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140,000</a:t>
              </a:r>
              <a:r>
                <a:rPr lang="ko-KR" altLang="en-US" sz="1200" dirty="0">
                  <a:solidFill>
                    <a:srgbClr val="0F4876"/>
                  </a:solidFill>
                  <a:latin typeface="HY중고딕" pitchFamily="18" charset="-127"/>
                  <a:ea typeface="HY중고딕" pitchFamily="18" charset="-127"/>
                </a:rPr>
                <a:t>원  </a:t>
              </a:r>
            </a:p>
            <a:p>
              <a:pPr>
                <a:lnSpc>
                  <a:spcPts val="2200"/>
                </a:lnSpc>
              </a:pP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     ※ </a:t>
              </a:r>
              <a:r>
                <a:rPr lang="ko-KR" altLang="en-US" sz="1000" dirty="0" err="1">
                  <a:latin typeface="HY중고딕" pitchFamily="18" charset="-127"/>
                  <a:ea typeface="HY중고딕" pitchFamily="18" charset="-127"/>
                </a:rPr>
                <a:t>전액면제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: 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기초생활수급자 및 </a:t>
              </a:r>
              <a:r>
                <a:rPr lang="ko-KR" altLang="en-US" sz="1000" dirty="0" err="1">
                  <a:latin typeface="HY중고딕" pitchFamily="18" charset="-127"/>
                  <a:ea typeface="HY중고딕" pitchFamily="18" charset="-127"/>
                </a:rPr>
                <a:t>차상위계층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, 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다문화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, </a:t>
              </a:r>
              <a:r>
                <a:rPr lang="ko-KR" altLang="en-US" sz="1000" dirty="0" err="1">
                  <a:latin typeface="HY중고딕" pitchFamily="18" charset="-127"/>
                  <a:ea typeface="HY중고딕" pitchFamily="18" charset="-127"/>
                </a:rPr>
                <a:t>새터민</a:t>
              </a:r>
              <a:endParaRPr lang="ko-KR" altLang="en-US" sz="1000" dirty="0">
                <a:latin typeface="HY중고딕" pitchFamily="18" charset="-127"/>
                <a:ea typeface="HY중고딕" pitchFamily="18" charset="-127"/>
              </a:endParaRPr>
            </a:p>
            <a:p>
              <a:pPr>
                <a:lnSpc>
                  <a:spcPts val="2200"/>
                </a:lnSpc>
              </a:pP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     - </a:t>
              </a:r>
              <a:r>
                <a:rPr lang="ko-KR" altLang="en-US" sz="1000" dirty="0" err="1">
                  <a:latin typeface="HY중고딕" pitchFamily="18" charset="-127"/>
                  <a:ea typeface="HY중고딕" pitchFamily="18" charset="-127"/>
                </a:rPr>
                <a:t>공통재료비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(</a:t>
              </a:r>
              <a:r>
                <a:rPr lang="ko-KR" altLang="en-US" sz="1000" dirty="0" err="1">
                  <a:latin typeface="HY중고딕" pitchFamily="18" charset="-127"/>
                  <a:ea typeface="HY중고딕" pitchFamily="18" charset="-127"/>
                </a:rPr>
                <a:t>수업교재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, 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기본수업재료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) </a:t>
              </a:r>
              <a:r>
                <a:rPr lang="en-US" altLang="ko-KR" sz="1000" dirty="0" smtClean="0">
                  <a:latin typeface="HY중고딕" pitchFamily="18" charset="-127"/>
                  <a:ea typeface="HY중고딕" pitchFamily="18" charset="-127"/>
                </a:rPr>
                <a:t>40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천원</a:t>
              </a:r>
            </a:p>
            <a:p>
              <a:pPr>
                <a:lnSpc>
                  <a:spcPts val="2200"/>
                </a:lnSpc>
              </a:pP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     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- 20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회 </a:t>
              </a:r>
              <a:r>
                <a:rPr lang="ko-KR" altLang="en-US" sz="1000" dirty="0" err="1">
                  <a:latin typeface="HY중고딕" pitchFamily="18" charset="-127"/>
                  <a:ea typeface="HY중고딕" pitchFamily="18" charset="-127"/>
                </a:rPr>
                <a:t>수업재료비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 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100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천원 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(5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천원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/</a:t>
              </a:r>
              <a:r>
                <a:rPr lang="ko-KR" altLang="en-US" sz="1000" dirty="0">
                  <a:latin typeface="HY중고딕" pitchFamily="18" charset="-127"/>
                  <a:ea typeface="HY중고딕" pitchFamily="18" charset="-127"/>
                </a:rPr>
                <a:t>회</a:t>
              </a:r>
              <a:r>
                <a:rPr lang="en-US" altLang="ko-KR" sz="1000" dirty="0">
                  <a:latin typeface="HY중고딕" pitchFamily="18" charset="-127"/>
                  <a:ea typeface="HY중고딕" pitchFamily="18" charset="-127"/>
                </a:rPr>
                <a:t>)</a:t>
              </a:r>
              <a:endParaRPr lang="ko-KR" altLang="en-US" sz="1200" dirty="0">
                <a:latin typeface="HY중고딕" pitchFamily="18" charset="-127"/>
                <a:ea typeface="HY중고딕" pitchFamily="18" charset="-127"/>
              </a:endParaRPr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7DC64E21-D267-4403-A40E-2FD6B0E58376}"/>
                </a:ext>
              </a:extLst>
            </p:cNvPr>
            <p:cNvGrpSpPr/>
            <p:nvPr/>
          </p:nvGrpSpPr>
          <p:grpSpPr>
            <a:xfrm>
              <a:off x="977638" y="4043252"/>
              <a:ext cx="993672" cy="2974236"/>
              <a:chOff x="995215" y="4043252"/>
              <a:chExt cx="1093047" cy="2974236"/>
            </a:xfrm>
          </p:grpSpPr>
          <p:sp>
            <p:nvSpPr>
              <p:cNvPr id="18" name="양쪽 모서리가 둥근 사각형 17"/>
              <p:cNvSpPr/>
              <p:nvPr/>
            </p:nvSpPr>
            <p:spPr>
              <a:xfrm rot="16200000">
                <a:off x="1419441" y="3619026"/>
                <a:ext cx="244589" cy="10930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F4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HY중고딕" pitchFamily="18" charset="-127"/>
                    <a:ea typeface="HY중고딕" pitchFamily="18" charset="-127"/>
                  </a:rPr>
                  <a:t> </a:t>
                </a:r>
                <a:endParaRPr lang="ko-KR" altLang="en-US" dirty="0">
                  <a:latin typeface="HY중고딕" pitchFamily="18" charset="-127"/>
                  <a:ea typeface="HY중고딕" pitchFamily="18" charset="-127"/>
                </a:endParaRPr>
              </a:p>
            </p:txBody>
          </p:sp>
          <p:sp>
            <p:nvSpPr>
              <p:cNvPr id="35" name="양쪽 모서리가 둥근 사각형 17">
                <a:extLst>
                  <a:ext uri="{FF2B5EF4-FFF2-40B4-BE49-F238E27FC236}">
                    <a16:creationId xmlns:a16="http://schemas.microsoft.com/office/drawing/2014/main" id="{F19EE171-E021-4792-8050-999865875BDE}"/>
                  </a:ext>
                </a:extLst>
              </p:cNvPr>
              <p:cNvSpPr/>
              <p:nvPr/>
            </p:nvSpPr>
            <p:spPr>
              <a:xfrm rot="16200000">
                <a:off x="1419442" y="4462938"/>
                <a:ext cx="244589" cy="10930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F4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HY중고딕" pitchFamily="18" charset="-127"/>
                    <a:ea typeface="HY중고딕" pitchFamily="18" charset="-127"/>
                  </a:rPr>
                  <a:t> </a:t>
                </a:r>
                <a:endParaRPr lang="ko-KR" altLang="en-US" dirty="0">
                  <a:latin typeface="HY중고딕" pitchFamily="18" charset="-127"/>
                  <a:ea typeface="HY중고딕" pitchFamily="18" charset="-127"/>
                </a:endParaRPr>
              </a:p>
            </p:txBody>
          </p:sp>
          <p:sp>
            <p:nvSpPr>
              <p:cNvPr id="36" name="양쪽 모서리가 둥근 사각형 17">
                <a:extLst>
                  <a:ext uri="{FF2B5EF4-FFF2-40B4-BE49-F238E27FC236}">
                    <a16:creationId xmlns:a16="http://schemas.microsoft.com/office/drawing/2014/main" id="{A07CB8C4-F6EB-446A-8651-21E40EDA83BF}"/>
                  </a:ext>
                </a:extLst>
              </p:cNvPr>
              <p:cNvSpPr/>
              <p:nvPr/>
            </p:nvSpPr>
            <p:spPr>
              <a:xfrm rot="16200000">
                <a:off x="1419443" y="4741294"/>
                <a:ext cx="244589" cy="10930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F4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HY중고딕" pitchFamily="18" charset="-127"/>
                    <a:ea typeface="HY중고딕" pitchFamily="18" charset="-127"/>
                  </a:rPr>
                  <a:t> </a:t>
                </a:r>
                <a:endParaRPr lang="ko-KR" altLang="en-US" dirty="0">
                  <a:latin typeface="HY중고딕" pitchFamily="18" charset="-127"/>
                  <a:ea typeface="HY중고딕" pitchFamily="18" charset="-127"/>
                </a:endParaRPr>
              </a:p>
            </p:txBody>
          </p:sp>
          <p:sp>
            <p:nvSpPr>
              <p:cNvPr id="37" name="양쪽 모서리가 둥근 사각형 17">
                <a:extLst>
                  <a:ext uri="{FF2B5EF4-FFF2-40B4-BE49-F238E27FC236}">
                    <a16:creationId xmlns:a16="http://schemas.microsoft.com/office/drawing/2014/main" id="{70A2FBDB-F3A7-467E-A211-3B4D07742D7D}"/>
                  </a:ext>
                </a:extLst>
              </p:cNvPr>
              <p:cNvSpPr/>
              <p:nvPr/>
            </p:nvSpPr>
            <p:spPr>
              <a:xfrm rot="16200000">
                <a:off x="1419444" y="5311960"/>
                <a:ext cx="244589" cy="10930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F4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HY중고딕" pitchFamily="18" charset="-127"/>
                    <a:ea typeface="HY중고딕" pitchFamily="18" charset="-127"/>
                  </a:rPr>
                  <a:t> </a:t>
                </a:r>
                <a:endParaRPr lang="ko-KR" altLang="en-US" dirty="0">
                  <a:latin typeface="HY중고딕" pitchFamily="18" charset="-127"/>
                  <a:ea typeface="HY중고딕" pitchFamily="18" charset="-127"/>
                </a:endParaRPr>
              </a:p>
            </p:txBody>
          </p:sp>
          <p:sp>
            <p:nvSpPr>
              <p:cNvPr id="38" name="양쪽 모서리가 둥근 사각형 17">
                <a:extLst>
                  <a:ext uri="{FF2B5EF4-FFF2-40B4-BE49-F238E27FC236}">
                    <a16:creationId xmlns:a16="http://schemas.microsoft.com/office/drawing/2014/main" id="{E2E11FA2-8122-4617-9623-871AB1A211CC}"/>
                  </a:ext>
                </a:extLst>
              </p:cNvPr>
              <p:cNvSpPr/>
              <p:nvPr/>
            </p:nvSpPr>
            <p:spPr>
              <a:xfrm rot="16200000">
                <a:off x="1419445" y="5587520"/>
                <a:ext cx="244589" cy="10930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F4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HY중고딕" pitchFamily="18" charset="-127"/>
                    <a:ea typeface="HY중고딕" pitchFamily="18" charset="-127"/>
                  </a:rPr>
                  <a:t> </a:t>
                </a:r>
                <a:endParaRPr lang="ko-KR" altLang="en-US" dirty="0">
                  <a:latin typeface="HY중고딕" pitchFamily="18" charset="-127"/>
                  <a:ea typeface="HY중고딕" pitchFamily="18" charset="-127"/>
                </a:endParaRPr>
              </a:p>
            </p:txBody>
          </p:sp>
          <p:sp>
            <p:nvSpPr>
              <p:cNvPr id="39" name="양쪽 모서리가 둥근 사각형 17">
                <a:extLst>
                  <a:ext uri="{FF2B5EF4-FFF2-40B4-BE49-F238E27FC236}">
                    <a16:creationId xmlns:a16="http://schemas.microsoft.com/office/drawing/2014/main" id="{036AD928-94FA-4E97-86D3-B878D6929852}"/>
                  </a:ext>
                </a:extLst>
              </p:cNvPr>
              <p:cNvSpPr/>
              <p:nvPr/>
            </p:nvSpPr>
            <p:spPr>
              <a:xfrm rot="16200000">
                <a:off x="1419446" y="5859036"/>
                <a:ext cx="244589" cy="10930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F4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HY중고딕" pitchFamily="18" charset="-127"/>
                    <a:ea typeface="HY중고딕" pitchFamily="18" charset="-127"/>
                  </a:rPr>
                  <a:t> </a:t>
                </a:r>
                <a:endParaRPr lang="ko-KR" altLang="en-US" dirty="0">
                  <a:latin typeface="HY중고딕" pitchFamily="18" charset="-127"/>
                  <a:ea typeface="HY중고딕" pitchFamily="18" charset="-127"/>
                </a:endParaRPr>
              </a:p>
            </p:txBody>
          </p:sp>
          <p:sp>
            <p:nvSpPr>
              <p:cNvPr id="40" name="양쪽 모서리가 둥근 사각형 17">
                <a:extLst>
                  <a:ext uri="{FF2B5EF4-FFF2-40B4-BE49-F238E27FC236}">
                    <a16:creationId xmlns:a16="http://schemas.microsoft.com/office/drawing/2014/main" id="{F04B8E52-D78A-44E8-94F9-AAA5ED6B4265}"/>
                  </a:ext>
                </a:extLst>
              </p:cNvPr>
              <p:cNvSpPr/>
              <p:nvPr/>
            </p:nvSpPr>
            <p:spPr>
              <a:xfrm rot="16200000">
                <a:off x="1311233" y="6240459"/>
                <a:ext cx="461017" cy="109304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F4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latin typeface="HY중고딕" pitchFamily="18" charset="-127"/>
                    <a:ea typeface="HY중고딕" pitchFamily="18" charset="-127"/>
                  </a:rPr>
                  <a:t> </a:t>
                </a:r>
                <a:endParaRPr lang="ko-KR" altLang="en-US" dirty="0">
                  <a:latin typeface="HY중고딕" pitchFamily="18" charset="-127"/>
                  <a:ea typeface="HY중고딕" pitchFamily="18" charset="-127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957899" y="3964643"/>
              <a:ext cx="1149148" cy="318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ko-KR" altLang="en-US" sz="1200" dirty="0">
                  <a:solidFill>
                    <a:schemeClr val="bg1"/>
                  </a:solidFill>
                  <a:latin typeface="HY중고딕" pitchFamily="18" charset="-127"/>
                  <a:ea typeface="HY중고딕" pitchFamily="18" charset="-127"/>
                </a:rPr>
                <a:t>교 육 기 간 </a:t>
              </a:r>
            </a:p>
            <a:p>
              <a:pPr algn="ctr">
                <a:lnSpc>
                  <a:spcPts val="2200"/>
                </a:lnSpc>
              </a:pPr>
              <a:endParaRPr lang="ko-KR" altLang="en-US" sz="1000" dirty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endParaRPr>
            </a:p>
            <a:p>
              <a:pPr algn="ctr">
                <a:lnSpc>
                  <a:spcPts val="2200"/>
                </a:lnSpc>
              </a:pPr>
              <a:endParaRPr lang="ko-KR" altLang="en-US" sz="1000" dirty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endParaRPr>
            </a:p>
            <a:p>
              <a:pPr algn="ctr">
                <a:lnSpc>
                  <a:spcPts val="2200"/>
                </a:lnSpc>
              </a:pPr>
              <a:r>
                <a:rPr lang="ko-KR" altLang="en-US" sz="1200" dirty="0">
                  <a:solidFill>
                    <a:schemeClr val="bg1"/>
                  </a:solidFill>
                  <a:latin typeface="HY중고딕" pitchFamily="18" charset="-127"/>
                  <a:ea typeface="HY중고딕" pitchFamily="18" charset="-127"/>
                </a:rPr>
                <a:t>개  강  일</a:t>
              </a:r>
            </a:p>
            <a:p>
              <a:pPr algn="ctr">
                <a:lnSpc>
                  <a:spcPts val="2200"/>
                </a:lnSpc>
              </a:pPr>
              <a:r>
                <a:rPr lang="ko-KR" altLang="en-US" sz="1200" dirty="0">
                  <a:solidFill>
                    <a:schemeClr val="bg1"/>
                  </a:solidFill>
                  <a:latin typeface="HY중고딕" pitchFamily="18" charset="-127"/>
                  <a:ea typeface="HY중고딕" pitchFamily="18" charset="-127"/>
                </a:rPr>
                <a:t>수 강 대 상</a:t>
              </a:r>
            </a:p>
            <a:p>
              <a:pPr algn="ctr">
                <a:lnSpc>
                  <a:spcPts val="2200"/>
                </a:lnSpc>
              </a:pPr>
              <a:endParaRPr lang="ko-KR" altLang="en-US" sz="1000" dirty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endParaRPr>
            </a:p>
            <a:p>
              <a:pPr algn="ctr">
                <a:lnSpc>
                  <a:spcPts val="2200"/>
                </a:lnSpc>
              </a:pPr>
              <a:r>
                <a:rPr lang="ko-KR" altLang="en-US" sz="1200" dirty="0">
                  <a:solidFill>
                    <a:schemeClr val="bg1"/>
                  </a:solidFill>
                  <a:latin typeface="HY중고딕" pitchFamily="18" charset="-127"/>
                  <a:ea typeface="HY중고딕" pitchFamily="18" charset="-127"/>
                </a:rPr>
                <a:t>접 수 방 법</a:t>
              </a:r>
            </a:p>
            <a:p>
              <a:pPr algn="ctr">
                <a:lnSpc>
                  <a:spcPts val="2200"/>
                </a:lnSpc>
              </a:pPr>
              <a:r>
                <a:rPr lang="ko-KR" altLang="en-US" sz="1200" dirty="0">
                  <a:solidFill>
                    <a:schemeClr val="bg1"/>
                  </a:solidFill>
                  <a:latin typeface="HY중고딕" pitchFamily="18" charset="-127"/>
                  <a:ea typeface="HY중고딕" pitchFamily="18" charset="-127"/>
                </a:rPr>
                <a:t>접 수 기 간</a:t>
              </a:r>
            </a:p>
            <a:p>
              <a:pPr algn="ctr">
                <a:lnSpc>
                  <a:spcPts val="2200"/>
                </a:lnSpc>
              </a:pPr>
              <a:r>
                <a:rPr lang="ko-KR" altLang="en-US" sz="1200" dirty="0">
                  <a:solidFill>
                    <a:schemeClr val="bg1"/>
                  </a:solidFill>
                  <a:latin typeface="HY중고딕" pitchFamily="18" charset="-127"/>
                  <a:ea typeface="HY중고딕" pitchFamily="18" charset="-127"/>
                </a:rPr>
                <a:t>수 강 료</a:t>
              </a:r>
            </a:p>
            <a:p>
              <a:pPr algn="ctr"/>
              <a:endParaRPr lang="en-US" altLang="ko-KR" sz="700" dirty="0" smtClean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endParaRPr>
            </a:p>
            <a:p>
              <a:pPr algn="ctr"/>
              <a:r>
                <a:rPr lang="ko-KR" altLang="en-US" sz="1200" dirty="0" smtClean="0">
                  <a:solidFill>
                    <a:schemeClr val="bg1"/>
                  </a:solidFill>
                  <a:latin typeface="HY중고딕" pitchFamily="18" charset="-127"/>
                  <a:ea typeface="HY중고딕" pitchFamily="18" charset="-127"/>
                </a:rPr>
                <a:t>참가자부담금</a:t>
              </a:r>
              <a:endParaRPr lang="ko-KR" altLang="en-US" sz="1200" dirty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HY중고딕" pitchFamily="18" charset="-127"/>
                  <a:ea typeface="HY중고딕" pitchFamily="18" charset="-127"/>
                </a:rPr>
                <a:t>(</a:t>
              </a:r>
              <a:r>
                <a:rPr lang="ko-KR" altLang="en-US" sz="1200" dirty="0">
                  <a:solidFill>
                    <a:schemeClr val="bg1"/>
                  </a:solidFill>
                  <a:latin typeface="HY중고딕" pitchFamily="18" charset="-127"/>
                  <a:ea typeface="HY중고딕" pitchFamily="18" charset="-127"/>
                </a:rPr>
                <a:t>재료비</a:t>
              </a:r>
              <a:r>
                <a:rPr lang="en-US" altLang="ko-KR" sz="1200" dirty="0">
                  <a:solidFill>
                    <a:schemeClr val="bg1"/>
                  </a:solidFill>
                  <a:latin typeface="HY중고딕" pitchFamily="18" charset="-127"/>
                  <a:ea typeface="HY중고딕" pitchFamily="18" charset="-127"/>
                </a:rPr>
                <a:t>)</a:t>
              </a:r>
              <a:endParaRPr lang="ko-KR" altLang="en-US" sz="1200" dirty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94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4CE5E14-C64C-4361-BE00-AEB8F13B0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2240"/>
            <a:ext cx="5162550" cy="28652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14157" y="735783"/>
            <a:ext cx="3769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spc="-150" dirty="0">
                <a:solidFill>
                  <a:srgbClr val="0F4876"/>
                </a:solidFill>
                <a:latin typeface="HY중고딕" pitchFamily="18" charset="-127"/>
                <a:ea typeface="HY중고딕" pitchFamily="18" charset="-127"/>
              </a:rPr>
              <a:t>생활과학교실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0900" y="1360512"/>
            <a:ext cx="280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-150" dirty="0">
                <a:solidFill>
                  <a:srgbClr val="26AAAC"/>
                </a:solidFill>
                <a:latin typeface="HY중고딕" pitchFamily="18" charset="-127"/>
                <a:ea typeface="HY중고딕" pitchFamily="18" charset="-127"/>
              </a:rPr>
              <a:t>수강생 모집 안내</a:t>
            </a:r>
          </a:p>
        </p:txBody>
      </p:sp>
      <p:sp>
        <p:nvSpPr>
          <p:cNvPr id="50" name="한쪽 모서리가 둥근 사각형 16">
            <a:extLst>
              <a:ext uri="{FF2B5EF4-FFF2-40B4-BE49-F238E27FC236}">
                <a16:creationId xmlns:a16="http://schemas.microsoft.com/office/drawing/2014/main" id="{9B6ABEDA-621F-4407-931C-8D5F41B7C810}"/>
              </a:ext>
            </a:extLst>
          </p:cNvPr>
          <p:cNvSpPr/>
          <p:nvPr/>
        </p:nvSpPr>
        <p:spPr>
          <a:xfrm rot="10800000">
            <a:off x="595414" y="2349743"/>
            <a:ext cx="6262577" cy="2050807"/>
          </a:xfrm>
          <a:prstGeom prst="round1Rect">
            <a:avLst>
              <a:gd name="adj" fmla="val 214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900D6C-501C-451E-B375-909ABCAADD7C}"/>
              </a:ext>
            </a:extLst>
          </p:cNvPr>
          <p:cNvSpPr txBox="1"/>
          <p:nvPr/>
        </p:nvSpPr>
        <p:spPr>
          <a:xfrm>
            <a:off x="1999896" y="2540074"/>
            <a:ext cx="416141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200" dirty="0">
                <a:latin typeface="HY중고딕" pitchFamily="18" charset="-127"/>
                <a:ea typeface="HY중고딕" pitchFamily="18" charset="-127"/>
              </a:rPr>
              <a:t>재료 사전구매로 인해 개강 전 </a:t>
            </a:r>
            <a:r>
              <a:rPr lang="en-US" altLang="ko-KR" sz="1200" dirty="0">
                <a:latin typeface="HY중고딕" pitchFamily="18" charset="-127"/>
                <a:ea typeface="HY중고딕" pitchFamily="18" charset="-127"/>
              </a:rPr>
              <a:t>7</a:t>
            </a:r>
            <a:r>
              <a:rPr lang="ko-KR" altLang="en-US" sz="1200" dirty="0">
                <a:latin typeface="HY중고딕" pitchFamily="18" charset="-127"/>
                <a:ea typeface="HY중고딕" pitchFamily="18" charset="-127"/>
              </a:rPr>
              <a:t>일 내  전액 환불되지 않음</a:t>
            </a:r>
          </a:p>
        </p:txBody>
      </p:sp>
      <p:sp>
        <p:nvSpPr>
          <p:cNvPr id="55" name="양쪽 모서리가 둥근 사각형 17">
            <a:extLst>
              <a:ext uri="{FF2B5EF4-FFF2-40B4-BE49-F238E27FC236}">
                <a16:creationId xmlns:a16="http://schemas.microsoft.com/office/drawing/2014/main" id="{5018EDB0-198A-4A9E-86E1-AC755965C3D7}"/>
              </a:ext>
            </a:extLst>
          </p:cNvPr>
          <p:cNvSpPr/>
          <p:nvPr/>
        </p:nvSpPr>
        <p:spPr>
          <a:xfrm rot="16200000">
            <a:off x="1324299" y="2244144"/>
            <a:ext cx="244589" cy="99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F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HY중고딕" pitchFamily="18" charset="-127"/>
                <a:ea typeface="HY중고딕" pitchFamily="18" charset="-127"/>
              </a:rPr>
              <a:t> </a:t>
            </a:r>
            <a:endParaRPr lang="ko-KR" altLang="en-US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B82A24-D73C-4FB3-975C-EEB511A2D9AA}"/>
              </a:ext>
            </a:extLst>
          </p:cNvPr>
          <p:cNvSpPr txBox="1"/>
          <p:nvPr/>
        </p:nvSpPr>
        <p:spPr>
          <a:xfrm>
            <a:off x="1006223" y="2540074"/>
            <a:ext cx="99367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환 불 규 정</a:t>
            </a: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7181FDB5-8CE7-48B3-994D-AC56FACA29B6}"/>
              </a:ext>
            </a:extLst>
          </p:cNvPr>
          <p:cNvSpPr/>
          <p:nvPr/>
        </p:nvSpPr>
        <p:spPr>
          <a:xfrm>
            <a:off x="914400" y="3317125"/>
            <a:ext cx="1678975" cy="853406"/>
          </a:xfrm>
          <a:prstGeom prst="rect">
            <a:avLst/>
          </a:prstGeom>
          <a:solidFill>
            <a:srgbClr val="E8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D80A2086-DF92-4B76-97DD-F87F27D92C55}"/>
              </a:ext>
            </a:extLst>
          </p:cNvPr>
          <p:cNvSpPr/>
          <p:nvPr/>
        </p:nvSpPr>
        <p:spPr>
          <a:xfrm>
            <a:off x="2628897" y="3314014"/>
            <a:ext cx="3857627" cy="853406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7F8F8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77" name="한쪽 모서리가 둥근 사각형 16">
            <a:extLst>
              <a:ext uri="{FF2B5EF4-FFF2-40B4-BE49-F238E27FC236}">
                <a16:creationId xmlns:a16="http://schemas.microsoft.com/office/drawing/2014/main" id="{059E9D1B-7CD6-469F-A207-9DD7F4B8887D}"/>
              </a:ext>
            </a:extLst>
          </p:cNvPr>
          <p:cNvSpPr/>
          <p:nvPr/>
        </p:nvSpPr>
        <p:spPr>
          <a:xfrm rot="10800000">
            <a:off x="595418" y="4629149"/>
            <a:ext cx="6262577" cy="4352925"/>
          </a:xfrm>
          <a:prstGeom prst="round1Rect">
            <a:avLst>
              <a:gd name="adj" fmla="val 170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79" name="양쪽 모서리가 둥근 사각형 17">
            <a:extLst>
              <a:ext uri="{FF2B5EF4-FFF2-40B4-BE49-F238E27FC236}">
                <a16:creationId xmlns:a16="http://schemas.microsoft.com/office/drawing/2014/main" id="{AAAEB0C6-81C0-4C53-ADEC-4958F5F984F1}"/>
              </a:ext>
            </a:extLst>
          </p:cNvPr>
          <p:cNvSpPr/>
          <p:nvPr/>
        </p:nvSpPr>
        <p:spPr>
          <a:xfrm rot="16200000">
            <a:off x="1324304" y="4453553"/>
            <a:ext cx="244589" cy="99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F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HY중고딕" pitchFamily="18" charset="-127"/>
                <a:ea typeface="HY중고딕" pitchFamily="18" charset="-127"/>
              </a:rPr>
              <a:t> </a:t>
            </a:r>
            <a:endParaRPr lang="ko-KR" altLang="en-US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DF55BD5-CC00-4356-92F7-6F6FF22A3DCF}"/>
              </a:ext>
            </a:extLst>
          </p:cNvPr>
          <p:cNvSpPr txBox="1"/>
          <p:nvPr/>
        </p:nvSpPr>
        <p:spPr>
          <a:xfrm>
            <a:off x="940911" y="4749483"/>
            <a:ext cx="1116491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200" spc="-100" dirty="0">
                <a:solidFill>
                  <a:schemeClr val="bg1"/>
                </a:solidFill>
                <a:latin typeface="HY중고딕" pitchFamily="18" charset="-127"/>
                <a:ea typeface="HY중고딕" pitchFamily="18" charset="-127"/>
              </a:rPr>
              <a:t>교육프로그램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FCC0468C-D058-493C-9EE4-958150895AA4}"/>
              </a:ext>
            </a:extLst>
          </p:cNvPr>
          <p:cNvSpPr/>
          <p:nvPr/>
        </p:nvSpPr>
        <p:spPr>
          <a:xfrm>
            <a:off x="914400" y="2976316"/>
            <a:ext cx="1678975" cy="304017"/>
          </a:xfrm>
          <a:prstGeom prst="rect">
            <a:avLst/>
          </a:prstGeom>
          <a:solidFill>
            <a:srgbClr val="E8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ED838660-B2FE-431C-A323-6EE4A3A637E2}"/>
              </a:ext>
            </a:extLst>
          </p:cNvPr>
          <p:cNvSpPr/>
          <p:nvPr/>
        </p:nvSpPr>
        <p:spPr>
          <a:xfrm>
            <a:off x="2628897" y="2973205"/>
            <a:ext cx="3838577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7F8F8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8EE8C8-CD96-4DE0-8F63-A9F572BD4AEB}"/>
              </a:ext>
            </a:extLst>
          </p:cNvPr>
          <p:cNvSpPr txBox="1"/>
          <p:nvPr/>
        </p:nvSpPr>
        <p:spPr>
          <a:xfrm>
            <a:off x="966735" y="3025211"/>
            <a:ext cx="1566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latin typeface="HY중고딕" pitchFamily="18" charset="-127"/>
                <a:ea typeface="HY중고딕" pitchFamily="18" charset="-127"/>
              </a:rPr>
              <a:t>모집기간</a:t>
            </a:r>
            <a:r>
              <a:rPr lang="en-US" altLang="ko-KR" sz="900" dirty="0" smtClean="0"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900" dirty="0">
                <a:latin typeface="HY중고딕" pitchFamily="18" charset="-127"/>
                <a:ea typeface="HY중고딕" pitchFamily="18" charset="-127"/>
              </a:rPr>
              <a:t>개강 </a:t>
            </a:r>
            <a:r>
              <a:rPr lang="en-US" altLang="ko-KR" sz="900" dirty="0">
                <a:latin typeface="HY중고딕" pitchFamily="18" charset="-127"/>
                <a:ea typeface="HY중고딕" pitchFamily="18" charset="-127"/>
              </a:rPr>
              <a:t>7</a:t>
            </a:r>
            <a:r>
              <a:rPr lang="ko-KR" altLang="en-US" sz="900" dirty="0">
                <a:latin typeface="HY중고딕" pitchFamily="18" charset="-127"/>
                <a:ea typeface="HY중고딕" pitchFamily="18" charset="-127"/>
              </a:rPr>
              <a:t>일전까지</a:t>
            </a:r>
            <a:r>
              <a:rPr lang="en-US" altLang="ko-KR" sz="900" dirty="0">
                <a:latin typeface="HY중고딕" pitchFamily="18" charset="-127"/>
                <a:ea typeface="HY중고딕" pitchFamily="18" charset="-127"/>
              </a:rPr>
              <a:t>)</a:t>
            </a:r>
            <a:endParaRPr lang="en-US" altLang="ko-KR" sz="1000" dirty="0">
              <a:latin typeface="HY중고딕" pitchFamily="18" charset="-127"/>
              <a:ea typeface="HY중고딕" pitchFamily="18" charset="-127"/>
            </a:endParaRPr>
          </a:p>
          <a:p>
            <a:pPr algn="ctr"/>
            <a:endParaRPr lang="en-US" altLang="ko-KR" sz="1000" dirty="0" smtClean="0">
              <a:latin typeface="HY중고딕" pitchFamily="18" charset="-127"/>
              <a:ea typeface="HY중고딕" pitchFamily="18" charset="-127"/>
            </a:endParaRPr>
          </a:p>
          <a:p>
            <a:pPr algn="ctr"/>
            <a:endParaRPr lang="en-US" altLang="ko-KR" sz="1000" dirty="0">
              <a:latin typeface="HY중고딕" pitchFamily="18" charset="-127"/>
              <a:ea typeface="HY중고딕" pitchFamily="18" charset="-127"/>
            </a:endParaRPr>
          </a:p>
          <a:p>
            <a:pPr algn="ctr"/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개강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6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일 </a:t>
            </a:r>
            <a:r>
              <a:rPr lang="ko-KR" altLang="en-US" sz="1000" dirty="0" smtClean="0">
                <a:latin typeface="HY중고딕" pitchFamily="18" charset="-127"/>
                <a:ea typeface="HY중고딕" pitchFamily="18" charset="-127"/>
              </a:rPr>
              <a:t>전</a:t>
            </a:r>
            <a:endParaRPr lang="en-US" altLang="ko-KR" sz="1000" dirty="0" smtClean="0">
              <a:latin typeface="HY중고딕" pitchFamily="18" charset="-127"/>
              <a:ea typeface="HY중고딕" pitchFamily="18" charset="-127"/>
            </a:endParaRPr>
          </a:p>
          <a:p>
            <a:pPr algn="ctr"/>
            <a:r>
              <a:rPr lang="en-US" altLang="ko-KR" sz="10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0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~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개강일 이후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4CAB800-5322-4F6E-94CA-E64FCD0C3DF2}"/>
              </a:ext>
            </a:extLst>
          </p:cNvPr>
          <p:cNvSpPr txBox="1"/>
          <p:nvPr/>
        </p:nvSpPr>
        <p:spPr>
          <a:xfrm>
            <a:off x="2639786" y="3026571"/>
            <a:ext cx="385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* 전액환불</a:t>
            </a:r>
          </a:p>
          <a:p>
            <a:endParaRPr lang="en-US" altLang="ko-KR" sz="1000" dirty="0">
              <a:latin typeface="HY중고딕" pitchFamily="18" charset="-127"/>
              <a:ea typeface="HY중고딕" pitchFamily="18" charset="-127"/>
            </a:endParaRPr>
          </a:p>
          <a:p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* 공통재료비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: 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환불 불가 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/  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안전사고예비비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: 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환불 불가</a:t>
            </a:r>
          </a:p>
          <a:p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* 수업재료비</a:t>
            </a:r>
          </a:p>
          <a:p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   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- 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취소신청일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2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주 후 취소승인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: 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수업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2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주 전 재료구입</a:t>
            </a:r>
          </a:p>
          <a:p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   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- 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환불금액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: 5,000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원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X 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남은 수업횟수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승인일 기준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)</a:t>
            </a:r>
          </a:p>
          <a:p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→ 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익월 </a:t>
            </a:r>
            <a:r>
              <a:rPr lang="en-US" altLang="ko-KR" sz="1000" dirty="0">
                <a:latin typeface="HY중고딕" pitchFamily="18" charset="-127"/>
                <a:ea typeface="HY중고딕" pitchFamily="18" charset="-127"/>
              </a:rPr>
              <a:t>8</a:t>
            </a:r>
            <a:r>
              <a:rPr lang="ko-KR" altLang="en-US" sz="1000" dirty="0">
                <a:latin typeface="HY중고딕" pitchFamily="18" charset="-127"/>
                <a:ea typeface="HY중고딕" pitchFamily="18" charset="-127"/>
              </a:rPr>
              <a:t>일자 개인계좌로 입금처리</a:t>
            </a: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C76D9AB3-10AC-41C2-85DE-EB99C78E2EA6}"/>
              </a:ext>
            </a:extLst>
          </p:cNvPr>
          <p:cNvSpPr/>
          <p:nvPr/>
        </p:nvSpPr>
        <p:spPr>
          <a:xfrm>
            <a:off x="949765" y="5475826"/>
            <a:ext cx="1358244" cy="1613549"/>
          </a:xfrm>
          <a:prstGeom prst="rect">
            <a:avLst/>
          </a:prstGeom>
          <a:solidFill>
            <a:srgbClr val="E8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요리 속 과학</a:t>
            </a:r>
            <a:endParaRPr lang="en-US" altLang="ko-KR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FE16845E-0A35-40CD-8ADB-6D74050EAD7F}"/>
              </a:ext>
            </a:extLst>
          </p:cNvPr>
          <p:cNvSpPr/>
          <p:nvPr/>
        </p:nvSpPr>
        <p:spPr>
          <a:xfrm>
            <a:off x="2339509" y="5475827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쪼개고 또 쪼개면</a:t>
            </a:r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?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92752624-AD76-4044-9B54-6D170E96D376}"/>
              </a:ext>
            </a:extLst>
          </p:cNvPr>
          <p:cNvSpPr/>
          <p:nvPr/>
        </p:nvSpPr>
        <p:spPr>
          <a:xfrm>
            <a:off x="3726713" y="5475827"/>
            <a:ext cx="1358244" cy="620173"/>
          </a:xfrm>
          <a:prstGeom prst="rect">
            <a:avLst/>
          </a:prstGeom>
          <a:solidFill>
            <a:srgbClr val="E8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부산의 지질 여행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53A8F383-6582-4ADA-A19A-B8AE3F0AD552}"/>
              </a:ext>
            </a:extLst>
          </p:cNvPr>
          <p:cNvSpPr/>
          <p:nvPr/>
        </p:nvSpPr>
        <p:spPr>
          <a:xfrm>
            <a:off x="5113917" y="5475827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부산의 시간 여행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22A4484A-6088-4F87-921E-04BAE636AF4D}"/>
              </a:ext>
            </a:extLst>
          </p:cNvPr>
          <p:cNvSpPr/>
          <p:nvPr/>
        </p:nvSpPr>
        <p:spPr>
          <a:xfrm>
            <a:off x="2339509" y="5803210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열은 만능 요리사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F3B438D7-C52A-4CA8-BB47-E6D5E8D4E8FE}"/>
              </a:ext>
            </a:extLst>
          </p:cNvPr>
          <p:cNvSpPr/>
          <p:nvPr/>
        </p:nvSpPr>
        <p:spPr>
          <a:xfrm>
            <a:off x="5113917" y="5803210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내 흔적을 찾아줘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CB4E2A87-8F48-4D79-833A-EC53D8C31A79}"/>
              </a:ext>
            </a:extLst>
          </p:cNvPr>
          <p:cNvSpPr/>
          <p:nvPr/>
        </p:nvSpPr>
        <p:spPr>
          <a:xfrm>
            <a:off x="2339509" y="6130593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설탕의 변신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74594BEE-9FE3-4109-A5F7-1D9981E91F1A}"/>
              </a:ext>
            </a:extLst>
          </p:cNvPr>
          <p:cNvSpPr/>
          <p:nvPr/>
        </p:nvSpPr>
        <p:spPr>
          <a:xfrm>
            <a:off x="3726713" y="6130593"/>
            <a:ext cx="1358244" cy="622632"/>
          </a:xfrm>
          <a:prstGeom prst="rect">
            <a:avLst/>
          </a:prstGeom>
          <a:solidFill>
            <a:srgbClr val="E8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언플러그드 코딩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BEB34735-1D74-4B48-BF5A-B40DA749E620}"/>
              </a:ext>
            </a:extLst>
          </p:cNvPr>
          <p:cNvSpPr/>
          <p:nvPr/>
        </p:nvSpPr>
        <p:spPr>
          <a:xfrm>
            <a:off x="5113917" y="6130593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0</a:t>
            </a:r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과 </a:t>
            </a:r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로 만든 세상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5F774CD3-A350-4A78-BFA5-DC0B2FCC6080}"/>
              </a:ext>
            </a:extLst>
          </p:cNvPr>
          <p:cNvSpPr/>
          <p:nvPr/>
        </p:nvSpPr>
        <p:spPr>
          <a:xfrm>
            <a:off x="2339509" y="6457976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쭉쭉</a:t>
            </a:r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~</a:t>
            </a:r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말랑말랑</a:t>
            </a:r>
            <a:endParaRPr lang="en-US" altLang="ko-KR" sz="1000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1E4A7B7C-100A-49F1-A7D0-FD93A5CB932F}"/>
              </a:ext>
            </a:extLst>
          </p:cNvPr>
          <p:cNvSpPr/>
          <p:nvPr/>
        </p:nvSpPr>
        <p:spPr>
          <a:xfrm>
            <a:off x="5113917" y="6457976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내가 시켜볼게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FAC5ED33-2B62-431C-A3FE-18FAD9FC744A}"/>
              </a:ext>
            </a:extLst>
          </p:cNvPr>
          <p:cNvSpPr/>
          <p:nvPr/>
        </p:nvSpPr>
        <p:spPr>
          <a:xfrm>
            <a:off x="2339509" y="6785359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과학을 품은 요리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1C7A4E3F-08BD-49BA-957F-AD429E51717D}"/>
              </a:ext>
            </a:extLst>
          </p:cNvPr>
          <p:cNvSpPr/>
          <p:nvPr/>
        </p:nvSpPr>
        <p:spPr>
          <a:xfrm>
            <a:off x="3726713" y="6785359"/>
            <a:ext cx="1358244" cy="304017"/>
          </a:xfrm>
          <a:prstGeom prst="rect">
            <a:avLst/>
          </a:prstGeom>
          <a:solidFill>
            <a:srgbClr val="E8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과학 연극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B551BC2E-DC1D-4530-9424-1ECD32EDECF4}"/>
              </a:ext>
            </a:extLst>
          </p:cNvPr>
          <p:cNvSpPr/>
          <p:nvPr/>
        </p:nvSpPr>
        <p:spPr>
          <a:xfrm>
            <a:off x="5113917" y="6785359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사이언스</a:t>
            </a:r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 드라마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03884FF-AB8A-47B1-90DF-6BE83B9BDD2A}"/>
              </a:ext>
            </a:extLst>
          </p:cNvPr>
          <p:cNvSpPr/>
          <p:nvPr/>
        </p:nvSpPr>
        <p:spPr>
          <a:xfrm>
            <a:off x="0" y="9136559"/>
            <a:ext cx="685799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E1C814B-8BEC-408C-A964-ADDA672C5754}"/>
              </a:ext>
            </a:extLst>
          </p:cNvPr>
          <p:cNvSpPr txBox="1"/>
          <p:nvPr/>
        </p:nvSpPr>
        <p:spPr>
          <a:xfrm>
            <a:off x="127047" y="9323323"/>
            <a:ext cx="945323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200" dirty="0">
                <a:latin typeface="KBIZ한마음고딕 L" panose="02020503020101020101" pitchFamily="18" charset="-127"/>
                <a:ea typeface="KBIZ한마음고딕 L" panose="02020503020101020101" pitchFamily="18" charset="-127"/>
              </a:rPr>
              <a:t>주최</a:t>
            </a:r>
            <a:r>
              <a:rPr lang="en-US" altLang="ko-KR" sz="1200" dirty="0">
                <a:latin typeface="KBIZ한마음고딕 L" panose="02020503020101020101" pitchFamily="18" charset="-127"/>
                <a:ea typeface="KBIZ한마음고딕 L" panose="02020503020101020101" pitchFamily="18" charset="-127"/>
              </a:rPr>
              <a:t>·</a:t>
            </a:r>
            <a:r>
              <a:rPr lang="ko-KR" altLang="en-US" sz="1200" dirty="0">
                <a:latin typeface="KBIZ한마음고딕 L" panose="02020503020101020101" pitchFamily="18" charset="-127"/>
                <a:ea typeface="KBIZ한마음고딕 L" panose="02020503020101020101" pitchFamily="18" charset="-127"/>
              </a:rPr>
              <a:t>주관  </a:t>
            </a:r>
            <a:r>
              <a:rPr lang="en-US" altLang="ko-KR" sz="1200" dirty="0">
                <a:latin typeface="KBIZ한마음고딕 L" panose="02020503020101020101" pitchFamily="18" charset="-127"/>
                <a:ea typeface="KBIZ한마음고딕 L" panose="02020503020101020101" pitchFamily="18" charset="-127"/>
              </a:rPr>
              <a:t>|</a:t>
            </a:r>
            <a:endParaRPr lang="ko-KR" altLang="en-US" sz="1200" dirty="0">
              <a:latin typeface="KBIZ한마음고딕 L" panose="02020503020101020101" pitchFamily="18" charset="-127"/>
              <a:ea typeface="KBIZ한마음고딕 L" panose="02020503020101020101" pitchFamily="18" charset="-127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F1A9E60-261B-433D-904C-5DDD17F016CA}"/>
              </a:ext>
            </a:extLst>
          </p:cNvPr>
          <p:cNvSpPr txBox="1"/>
          <p:nvPr/>
        </p:nvSpPr>
        <p:spPr>
          <a:xfrm>
            <a:off x="2184447" y="9323323"/>
            <a:ext cx="945323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200" dirty="0">
                <a:latin typeface="KBIZ한마음고딕 L" panose="02020503020101020101" pitchFamily="18" charset="-127"/>
                <a:ea typeface="KBIZ한마음고딕 L" panose="02020503020101020101" pitchFamily="18" charset="-127"/>
              </a:rPr>
              <a:t>후원  </a:t>
            </a:r>
            <a:r>
              <a:rPr lang="en-US" altLang="ko-KR" sz="1200" dirty="0">
                <a:latin typeface="KBIZ한마음고딕 L" panose="02020503020101020101" pitchFamily="18" charset="-127"/>
                <a:ea typeface="KBIZ한마음고딕 L" panose="02020503020101020101" pitchFamily="18" charset="-127"/>
              </a:rPr>
              <a:t>|</a:t>
            </a:r>
            <a:endParaRPr lang="ko-KR" altLang="en-US" sz="1200" dirty="0">
              <a:latin typeface="KBIZ한마음고딕 L" panose="02020503020101020101" pitchFamily="18" charset="-127"/>
              <a:ea typeface="KBIZ한마음고딕 L" panose="0202050302010102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BAE7590-A8EF-422B-8D3D-400BE1DF0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8" y="9325522"/>
            <a:ext cx="5742920" cy="384776"/>
          </a:xfrm>
          <a:prstGeom prst="rect">
            <a:avLst/>
          </a:prstGeom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C76D9AB3-10AC-41C2-85DE-EB99C78E2EA6}"/>
              </a:ext>
            </a:extLst>
          </p:cNvPr>
          <p:cNvSpPr/>
          <p:nvPr/>
        </p:nvSpPr>
        <p:spPr>
          <a:xfrm>
            <a:off x="959290" y="7161752"/>
            <a:ext cx="1358244" cy="958784"/>
          </a:xfrm>
          <a:prstGeom prst="rect">
            <a:avLst/>
          </a:prstGeom>
          <a:solidFill>
            <a:srgbClr val="E8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인체 속 비밀</a:t>
            </a:r>
            <a:endParaRPr lang="en-US" altLang="ko-KR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FE16845E-0A35-40CD-8ADB-6D74050EAD7F}"/>
              </a:ext>
            </a:extLst>
          </p:cNvPr>
          <p:cNvSpPr/>
          <p:nvPr/>
        </p:nvSpPr>
        <p:spPr>
          <a:xfrm>
            <a:off x="2349034" y="7161752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우두둑</a:t>
            </a:r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~ </a:t>
            </a:r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딱</a:t>
            </a:r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~</a:t>
            </a: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무슨 소리지</a:t>
            </a:r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?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22A4484A-6088-4F87-921E-04BAE636AF4D}"/>
              </a:ext>
            </a:extLst>
          </p:cNvPr>
          <p:cNvSpPr/>
          <p:nvPr/>
        </p:nvSpPr>
        <p:spPr>
          <a:xfrm>
            <a:off x="2349034" y="7489135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돌고 도는 내 </a:t>
            </a:r>
            <a:r>
              <a:rPr lang="ko-KR" altLang="en-US" sz="1000" dirty="0" err="1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몸속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CB4E2A87-8F48-4D79-833A-EC53D8C31A79}"/>
              </a:ext>
            </a:extLst>
          </p:cNvPr>
          <p:cNvSpPr/>
          <p:nvPr/>
        </p:nvSpPr>
        <p:spPr>
          <a:xfrm>
            <a:off x="2349034" y="7816518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내가 보는 세상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5F774CD3-A350-4A78-BFA5-DC0B2FCC6080}"/>
              </a:ext>
            </a:extLst>
          </p:cNvPr>
          <p:cNvSpPr/>
          <p:nvPr/>
        </p:nvSpPr>
        <p:spPr>
          <a:xfrm>
            <a:off x="2349034" y="8143901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힘이 줄거나 </a:t>
            </a:r>
            <a:endParaRPr lang="en-US" altLang="ko-KR" sz="1000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방향이 바뀌거나</a:t>
            </a:r>
            <a:endParaRPr lang="en-US" altLang="ko-KR" sz="1000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AC5ED33-2B62-431C-A3FE-18FAD9FC744A}"/>
              </a:ext>
            </a:extLst>
          </p:cNvPr>
          <p:cNvSpPr/>
          <p:nvPr/>
        </p:nvSpPr>
        <p:spPr>
          <a:xfrm>
            <a:off x="2349034" y="8471284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적은 힘으로 척척</a:t>
            </a:r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!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2752624-AD76-4044-9B54-6D170E96D376}"/>
              </a:ext>
            </a:extLst>
          </p:cNvPr>
          <p:cNvSpPr/>
          <p:nvPr/>
        </p:nvSpPr>
        <p:spPr>
          <a:xfrm>
            <a:off x="3736238" y="5162550"/>
            <a:ext cx="1358244" cy="245819"/>
          </a:xfrm>
          <a:prstGeom prst="rect">
            <a:avLst/>
          </a:prstGeom>
          <a:solidFill>
            <a:srgbClr val="E8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주제</a:t>
            </a:r>
            <a:endParaRPr lang="ko-KR" altLang="en-US" sz="1000" b="1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53A8F383-6582-4ADA-A19A-B8AE3F0AD552}"/>
              </a:ext>
            </a:extLst>
          </p:cNvPr>
          <p:cNvSpPr/>
          <p:nvPr/>
        </p:nvSpPr>
        <p:spPr>
          <a:xfrm>
            <a:off x="5123442" y="5162550"/>
            <a:ext cx="1358244" cy="245819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제목</a:t>
            </a:r>
            <a:endParaRPr lang="ko-KR" altLang="en-US" sz="1000" b="1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92752624-AD76-4044-9B54-6D170E96D376}"/>
              </a:ext>
            </a:extLst>
          </p:cNvPr>
          <p:cNvSpPr/>
          <p:nvPr/>
        </p:nvSpPr>
        <p:spPr>
          <a:xfrm>
            <a:off x="945413" y="5162550"/>
            <a:ext cx="1358244" cy="245819"/>
          </a:xfrm>
          <a:prstGeom prst="rect">
            <a:avLst/>
          </a:prstGeom>
          <a:solidFill>
            <a:srgbClr val="E8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주제</a:t>
            </a:r>
            <a:endParaRPr lang="ko-KR" altLang="en-US" sz="1000" b="1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53A8F383-6582-4ADA-A19A-B8AE3F0AD552}"/>
              </a:ext>
            </a:extLst>
          </p:cNvPr>
          <p:cNvSpPr/>
          <p:nvPr/>
        </p:nvSpPr>
        <p:spPr>
          <a:xfrm>
            <a:off x="2332617" y="5162550"/>
            <a:ext cx="1358244" cy="245819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제목</a:t>
            </a:r>
            <a:endParaRPr lang="ko-KR" altLang="en-US" sz="1000" b="1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1C7A4E3F-08BD-49BA-957F-AD429E51717D}"/>
              </a:ext>
            </a:extLst>
          </p:cNvPr>
          <p:cNvSpPr/>
          <p:nvPr/>
        </p:nvSpPr>
        <p:spPr>
          <a:xfrm>
            <a:off x="3726713" y="7166359"/>
            <a:ext cx="1358244" cy="626793"/>
          </a:xfrm>
          <a:prstGeom prst="rect">
            <a:avLst/>
          </a:prstGeom>
          <a:solidFill>
            <a:srgbClr val="E8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전기가 통하였을까</a:t>
            </a:r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?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B551BC2E-DC1D-4530-9424-1ECD32EDECF4}"/>
              </a:ext>
            </a:extLst>
          </p:cNvPr>
          <p:cNvSpPr/>
          <p:nvPr/>
        </p:nvSpPr>
        <p:spPr>
          <a:xfrm>
            <a:off x="5113917" y="7166359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켜졌다</a:t>
            </a:r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! </a:t>
            </a:r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꺼졌다</a:t>
            </a:r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!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22A4484A-6088-4F87-921E-04BAE636AF4D}"/>
              </a:ext>
            </a:extLst>
          </p:cNvPr>
          <p:cNvSpPr/>
          <p:nvPr/>
        </p:nvSpPr>
        <p:spPr>
          <a:xfrm>
            <a:off x="5101759" y="7489135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과학계의 핵 </a:t>
            </a:r>
            <a:r>
              <a:rPr lang="ko-KR" altLang="en-US" sz="1000" dirty="0" err="1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인싸</a:t>
            </a:r>
            <a:endParaRPr lang="en-US" altLang="ko-KR" sz="1000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CB4E2A87-8F48-4D79-833A-EC53D8C31A79}"/>
              </a:ext>
            </a:extLst>
          </p:cNvPr>
          <p:cNvSpPr/>
          <p:nvPr/>
        </p:nvSpPr>
        <p:spPr>
          <a:xfrm>
            <a:off x="5101759" y="7816518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소리에 담긴 비밀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F774CD3-A350-4A78-BFA5-DC0B2FCC6080}"/>
              </a:ext>
            </a:extLst>
          </p:cNvPr>
          <p:cNvSpPr/>
          <p:nvPr/>
        </p:nvSpPr>
        <p:spPr>
          <a:xfrm>
            <a:off x="5101759" y="8143901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사운드 메이커</a:t>
            </a:r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1</a:t>
            </a: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FAC5ED33-2B62-431C-A3FE-18FAD9FC744A}"/>
              </a:ext>
            </a:extLst>
          </p:cNvPr>
          <p:cNvSpPr/>
          <p:nvPr/>
        </p:nvSpPr>
        <p:spPr>
          <a:xfrm>
            <a:off x="5101759" y="8471284"/>
            <a:ext cx="1358244" cy="304017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사운드 메이커</a:t>
            </a:r>
            <a:r>
              <a:rPr lang="en-US" altLang="ko-KR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2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1C7A4E3F-08BD-49BA-957F-AD429E51717D}"/>
              </a:ext>
            </a:extLst>
          </p:cNvPr>
          <p:cNvSpPr/>
          <p:nvPr/>
        </p:nvSpPr>
        <p:spPr>
          <a:xfrm>
            <a:off x="3717188" y="7816518"/>
            <a:ext cx="1358244" cy="946482"/>
          </a:xfrm>
          <a:prstGeom prst="rect">
            <a:avLst/>
          </a:prstGeom>
          <a:solidFill>
            <a:srgbClr val="E8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펀펀</a:t>
            </a:r>
            <a:endParaRPr lang="en-US" altLang="ko-KR" sz="1000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화학</a:t>
            </a:r>
            <a:endParaRPr lang="en-US" altLang="ko-KR" sz="1000" dirty="0" smtClean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실험실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4594BEE-9FE3-4109-A5F7-1D9981E91F1A}"/>
              </a:ext>
            </a:extLst>
          </p:cNvPr>
          <p:cNvSpPr/>
          <p:nvPr/>
        </p:nvSpPr>
        <p:spPr>
          <a:xfrm>
            <a:off x="961987" y="8159968"/>
            <a:ext cx="1358244" cy="622632"/>
          </a:xfrm>
          <a:prstGeom prst="rect">
            <a:avLst/>
          </a:prstGeom>
          <a:solidFill>
            <a:srgbClr val="E8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일을 쉽게 하는 법</a:t>
            </a:r>
            <a:endParaRPr lang="ko-KR" altLang="en-US" sz="1000" dirty="0">
              <a:solidFill>
                <a:schemeClr val="tx1"/>
              </a:solidFill>
              <a:latin typeface="HY중고딕" pitchFamily="18" charset="-127"/>
              <a:ea typeface="HY중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6681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356</Words>
  <Application>Microsoft Office PowerPoint</Application>
  <PresentationFormat>A4 용지(210x297mm)</PresentationFormat>
  <Paragraphs>92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Calibri</vt:lpstr>
      <vt:lpstr>맑은 고딕</vt:lpstr>
      <vt:lpstr>Calibri Light</vt:lpstr>
      <vt:lpstr>KBIZ한마음고딕 L</vt:lpstr>
      <vt:lpstr>Arial</vt:lpstr>
      <vt:lpstr>HY중고딕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웹디자이너1</dc:creator>
  <cp:lastModifiedBy>user</cp:lastModifiedBy>
  <cp:revision>102</cp:revision>
  <dcterms:created xsi:type="dcterms:W3CDTF">2021-11-30T04:17:52Z</dcterms:created>
  <dcterms:modified xsi:type="dcterms:W3CDTF">2023-05-31T02:35:06Z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Fasoo_Trace_ID" pid="2">
    <vt:lpwstr>eyJub2RlMSI6eyJkc2QiOiIwMTAwMDAwMDAwMDAyMDI2IiwibG9nVGltZSI6IjIwMjMtMDUtMjVUMDI6NDE6MjJaIiwicElEIjoxLCJ0cmFjZUlkIjoiMEJDOTREQjIzQzc0NDdEMTlEMzE2MDQxMUQxREYxRkMiLCJ1c2VyQ29kZSI6ImpvaDExNTExIn0sIm5vZGUyIjp7ImRzZCI6IjAxMDAwMDAwMDAwMDIwMjYiLCJsb2dUaW1lIjoiMjAyMy0wNS0yNVQwMjo0MToyMloiLCJwSUQiOjEsInRyYWNlSWQiOiIwQkM5NERCMjNDNzQ0N0QxOUQzMTYwNDExRDFERjFGQyIsInVzZXJDb2RlIjoiam9oMTE1MTEifSwibm9kZTMiOnsiZHNkIjoiMDEwMDAwMDAwMDAwMjAyNiIsImxvZ1RpbWUiOiIyMDIzLTA1LTI1VDAyOjQ3OjIyWiIsInBJRCI6MSwidHJhY2VJZCI6IjUyNDQwMDdENEU0RjRCRkRCMDg5NTRERDMzQUFDMTVEIiwidXNlckNvZGUiOiJqb2gxMTUxMSJ9LCJub2RlNCI6eyJkc2QiOiIwMTAwMDAwMDAwMDAyMDI2IiwibG9nVGltZSI6IjIwMjMtMDUtMzFUMDI6MzU6MDBaIiwicElEIjoxLCJ0cmFjZUlkIjoiNzZDMEMxODA0RkU5NDcxRTk2MzRERTY0NTVFQTQ4QjkiLCJ1c2VyQ29kZSI6ImpvaDExNTExIn0sIm5vZGU1Ijp7ImRzZCI6IjAwMDAwMDAwMDAwMDAwMDAiLCJsb2dUaW1lIjoiMjAyMy0wNS0zMVQwMjo1ODowMFoiLCJwSUQiOjIwNDgsInRyYWNlSWQiOiI1QUMxQzY4QjBDMDI0Mjg2OUY5RTQwRjI2QzQ0MkE1OSIsInVzZXJDb2RlIjoiam9oMTE1MTEifSwibm9kZUNvdW50Ijo0fQ==</vt:lpwstr>
  </property>
</Properties>
</file>